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VT323"/>
      <p:regular r:id="rId44"/>
    </p:embeddedFont>
    <p:embeddedFont>
      <p:font typeface="Press Start 2P"/>
      <p:regular r:id="rId45"/>
    </p:embeddedFont>
    <p:embeddedFont>
      <p:font typeface="Roboto Condense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VT323-regular.fntdata"/><Relationship Id="rId43" Type="http://schemas.openxmlformats.org/officeDocument/2006/relationships/slide" Target="slides/slide37.xml"/><Relationship Id="rId46" Type="http://schemas.openxmlformats.org/officeDocument/2006/relationships/font" Target="fonts/RobotoCondensed-regular.fntdata"/><Relationship Id="rId45" Type="http://schemas.openxmlformats.org/officeDocument/2006/relationships/font" Target="fonts/PressStart2P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Condensed-italic.fntdata"/><Relationship Id="rId47" Type="http://schemas.openxmlformats.org/officeDocument/2006/relationships/font" Target="fonts/RobotoCondensed-bold.fntdata"/><Relationship Id="rId49" Type="http://schemas.openxmlformats.org/officeDocument/2006/relationships/font" Target="fonts/RobotoCondense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911257fa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911257fa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93df9454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93df9454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93df9454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93df9454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9734d16a6_1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9734d16a6_1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Dla uproszczenia podzieliłem system generowania dungeonów na trzy części: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Wewnętrzny instrument do generowania schematów blueprintów poziomów, wykorzystujący nody różnych typów (korytarz, mały/średni/duży pokój itp.).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Same templaty pokoi.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3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Dungeon Level.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Cały system opiera się na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Scriptable Objectach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97ad538a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97ad538a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Jak wspomniałem wcześniej, to wewnętrzny instrument do generowania blueprintów poziomów z bezpieczną logiką, która uniemożliwia stworzenie błędnego układu. Blueprint składa się z różnych typów nodów, które są generowane zgodnie z określonymi regułami.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Na animacji przedstawiłem przykład – regułę, która zapobiega tworzeniu pięciokrotnego połączenia pokoju z korytarzem.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9734d16a6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9734d16a6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Po lewej stronie widzimy prefab medium pokoju wraz z jego elementami. Zawiera on m.in.: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miejsce drzwi,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rozmiar pokoju,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punkty spawnu przeciwników,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typ prefabu.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Po prawej znajduje się DungeonLevel, który de facto jest listą obiektów z lewej strony. Każdy poziom musi zawierać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przynajmniej jeden prefab każdego typu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, inaczej system nie przepuści dalej.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9734d16a6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9734d16a6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Kiedy dochodzi do samej generacji to dostasjemy wynik losowania wszystkich prefabów z póli Dungeonlevela do tej pory dopóki nie dostaniemy wynik bez kolizji.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Na przykładzie pokazuję, jak losuje się jeden i ten sam blueprint – mimo to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każdy dungeon jest unikalny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97ad538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97ad538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Każdy bohater i przeciwnik posiada licznik. Gdy jego wartość spadnie do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0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, zaczyna się runda działań tego uczęstnika. </a:t>
            </a:r>
            <a:br>
              <a:rPr lang="pl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Jeśli kilku uczestników osiągnie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0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 jednocześnie, priorytet określany jest na podstawie tabeli pierwszeństwa.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Licznik jest zwiększany za określony koszt kart. Przeciwnicy działają w ten sam sposób.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9a1d5214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9a1d5214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Z powodu braku grafików często otrzymywaliśmy uwagi o braku wizualizacji, więc sam zająłem się tym aspektem. Tutaj widzicie niektóre przykłady grafik i animacji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9a1d52142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9a1d52142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Z powodu braku grafików często otrzymywaliśmy uwagi o braku wizualizacji, więc sam zająłem się tym aspektem. Tutaj widzicie niektóre przykłady grafik i animacji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9a1d52142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9a1d52142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Z powodu braku grafików często otrzymywaliśmy uwagi o braku wizualizacji, więc sam zająłem się tym aspektem. Tutaj widzicie niektóre przykłady grafik i animacji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b966d040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b966d040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9734d16a6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9734d16a6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Dla lepszej orientacji w dungeonie stworzyłem minimapę, która pokazuje: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rozmiary pokoi,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położenie bohatera i przeciwników,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drzwi prowadzące do następnych pomieszczeń.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9734d16a6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9734d16a6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Aby urozmaicić rozgrywkę i dodać fabularne elementy poza walką, stworzyłem system narracyjny.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Fabuła przekazywana jest za pomocą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ToastNotification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, który wywołuje dialog z duchem.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9734d16a6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9734d16a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Ponieważ system narracyjny już istniał, łatwo było zaimplementować </a:t>
            </a:r>
            <a:r>
              <a:rPr b="1" lang="pl">
                <a:solidFill>
                  <a:schemeClr val="dk1"/>
                </a:solidFill>
                <a:highlight>
                  <a:srgbClr val="FFFFFF"/>
                </a:highlight>
              </a:rPr>
              <a:t>tutorial</a:t>
            </a: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 oparty na flagach logicznych.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  <a:highlight>
                  <a:srgbClr val="FFFFFF"/>
                </a:highlight>
              </a:rPr>
              <a:t>Dzięki niemu gracz stopniowo poznaje zasady przetrwania na pierwszym piętrze dungeonu.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93df9454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93df9454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93df9454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93df9454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93df9454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293df9454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93df94544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93df94544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293df9454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293df9454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4d16a6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9734d16a6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Bazujący na algorytmie wyszukiwania ścieżki A*</a:t>
            </a:r>
            <a:br>
              <a:rPr lang="pl"/>
            </a:br>
            <a:r>
              <a:rPr lang="pl"/>
              <a:t>Przeciwnicy w sposób inteligentny poruszają się do pozycji gracza, biorąc na uwadze układ pomieszczenia i rozłożenie innych przeciwników w pomieszczeniu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9734d16a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9734d16a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System kamery z dodatkowymi funkcjami, tj, zbliżenie na pokój przy rozpoczęciu walki (ułatwienie i sygnał dla gracza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93df945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93df945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9734d16a6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29734d16a6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Oraz zbliżenie na gracza po walce i zoom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97bbb52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97bbb52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9734d16a6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29734d16a6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293df945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293df945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93df945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293df945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293df945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293df945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911257fa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911257fa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b966d040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ab966d040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9a23720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9a23720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911257fa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911257fa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93df945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93df945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93df9454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93df9454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93df945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93df945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93df9454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93df9454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776" y="99524"/>
            <a:ext cx="595902" cy="60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44323" l="10802" r="11254" t="45382"/>
          <a:stretch/>
        </p:blipFill>
        <p:spPr>
          <a:xfrm>
            <a:off x="806585" y="143877"/>
            <a:ext cx="4009025" cy="5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6833" y="113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56825" y="32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 1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2570300" y="1542050"/>
            <a:ext cx="4003500" cy="3002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35031" l="0" r="0" t="0"/>
          <a:stretch/>
        </p:blipFill>
        <p:spPr>
          <a:xfrm>
            <a:off x="4306400" y="1017723"/>
            <a:ext cx="531200" cy="3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type="title"/>
          </p:nvPr>
        </p:nvSpPr>
        <p:spPr>
          <a:xfrm>
            <a:off x="265500" y="213000"/>
            <a:ext cx="40452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265500" y="1331275"/>
            <a:ext cx="4045200" cy="31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776" y="99524"/>
            <a:ext cx="595902" cy="60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44323" l="10802" r="11254" t="45382"/>
          <a:stretch/>
        </p:blipFill>
        <p:spPr>
          <a:xfrm>
            <a:off x="806585" y="143877"/>
            <a:ext cx="4009025" cy="5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ctrTitle"/>
          </p:nvPr>
        </p:nvSpPr>
        <p:spPr>
          <a:xfrm>
            <a:off x="356833" y="113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56825" y="32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4"/>
          <p:cNvSpPr txBox="1"/>
          <p:nvPr>
            <p:ph type="title"/>
          </p:nvPr>
        </p:nvSpPr>
        <p:spPr>
          <a:xfrm>
            <a:off x="205775" y="220550"/>
            <a:ext cx="41106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205775" y="1012550"/>
            <a:ext cx="41106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35031" l="0" r="0" t="0"/>
          <a:stretch/>
        </p:blipFill>
        <p:spPr>
          <a:xfrm>
            <a:off x="6592400" y="275673"/>
            <a:ext cx="531200" cy="3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z wideo">
  <p:cSld name="SECTION_TITLE_AND_DESCRIPTION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205775" y="220550"/>
            <a:ext cx="41106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205775" y="1012550"/>
            <a:ext cx="41106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05775" y="220550"/>
            <a:ext cx="41106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05775" y="1012550"/>
            <a:ext cx="41106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3">
            <a:alphaModFix/>
          </a:blip>
          <a:srcRect b="35031" l="0" r="0" t="0"/>
          <a:stretch/>
        </p:blipFill>
        <p:spPr>
          <a:xfrm>
            <a:off x="6592400" y="275673"/>
            <a:ext cx="531200" cy="3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z wideo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205775" y="220550"/>
            <a:ext cx="41106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205775" y="1012550"/>
            <a:ext cx="41106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43624" l="30816" r="30125" t="44156"/>
          <a:stretch/>
        </p:blipFill>
        <p:spPr>
          <a:xfrm>
            <a:off x="115525" y="4875550"/>
            <a:ext cx="580150" cy="18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○"/>
              <a:defRPr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9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54.gif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5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70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8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Relationship Id="rId6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80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91.gif"/><Relationship Id="rId5" Type="http://schemas.openxmlformats.org/officeDocument/2006/relationships/image" Target="../media/image8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79.gif"/><Relationship Id="rId5" Type="http://schemas.openxmlformats.org/officeDocument/2006/relationships/image" Target="../media/image8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84.gif"/><Relationship Id="rId5" Type="http://schemas.openxmlformats.org/officeDocument/2006/relationships/image" Target="../media/image8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87.gif"/><Relationship Id="rId5" Type="http://schemas.openxmlformats.org/officeDocument/2006/relationships/image" Target="../media/image8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92.gif"/><Relationship Id="rId5" Type="http://schemas.openxmlformats.org/officeDocument/2006/relationships/image" Target="../media/image83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hyperlink" Target="http://drive.google.com/file/d/1eXEnHVcIQOsqsmpf8LF4P84u-4cLGibQ/view" TargetMode="External"/><Relationship Id="rId7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4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4" cy="51663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233988" y="3291713"/>
            <a:ext cx="20154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>
                <a:solidFill>
                  <a:srgbClr val="CCCCCC"/>
                </a:solidFill>
              </a:rPr>
              <a:t>s24984 Zakharii Zubyk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>
                <a:solidFill>
                  <a:srgbClr val="CCCCCC"/>
                </a:solidFill>
              </a:rPr>
              <a:t>s25135 Maksymilian Janas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>
                <a:solidFill>
                  <a:srgbClr val="CCCCCC"/>
                </a:solidFill>
              </a:rPr>
              <a:t>s23751 Juliusz Kupiński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pl">
                <a:solidFill>
                  <a:srgbClr val="CCCCCC"/>
                </a:solidFill>
              </a:rPr>
              <a:t>s22714 Jan Kajszczak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249" y="1685150"/>
            <a:ext cx="2541525" cy="29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12" y="4100224"/>
            <a:ext cx="1736926" cy="2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422250" y="241925"/>
            <a:ext cx="8299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60">
                <a:solidFill>
                  <a:srgbClr val="F3F3F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Projekt i przebieg pracy nad grą:  “Card your time”. Hybryda Roguelike i gry karcianej w Unity.</a:t>
            </a:r>
            <a:endParaRPr sz="50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5025" y="2394338"/>
            <a:ext cx="1496928" cy="14969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9"/>
          <p:cNvSpPr txBox="1"/>
          <p:nvPr/>
        </p:nvSpPr>
        <p:spPr>
          <a:xfrm>
            <a:off x="116425" y="4369500"/>
            <a:ext cx="3086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B7B7B7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Luty 2025</a:t>
            </a:r>
            <a:endParaRPr sz="1800">
              <a:solidFill>
                <a:srgbClr val="B7B7B7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767275" y="4296400"/>
            <a:ext cx="5210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59595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Promotor: dr Kinga Skorupska</a:t>
            </a:r>
            <a:endParaRPr sz="1000">
              <a:solidFill>
                <a:srgbClr val="59595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59595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Recenzent: mgr inż. Barbara Karpowicz</a:t>
            </a:r>
            <a:endParaRPr sz="1000">
              <a:solidFill>
                <a:srgbClr val="59595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Kreator kart i itemów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75" y="1232776"/>
            <a:ext cx="4078200" cy="1980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125" y="2134900"/>
            <a:ext cx="3872449" cy="2384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Save system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574" y="2057774"/>
            <a:ext cx="3692001" cy="10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450" y="870725"/>
            <a:ext cx="2638900" cy="37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50" y="-12912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>
            <p:ph idx="4294967295" type="title"/>
          </p:nvPr>
        </p:nvSpPr>
        <p:spPr>
          <a:xfrm>
            <a:off x="257838" y="5118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Generowanie Dungeonów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074" y="971200"/>
            <a:ext cx="5370148" cy="369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 title="RandssomGIF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62" y="747975"/>
            <a:ext cx="6545773" cy="36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5">
            <a:alphaModFix/>
          </a:blip>
          <a:srcRect b="0" l="0" r="21216" t="0"/>
          <a:stretch/>
        </p:blipFill>
        <p:spPr>
          <a:xfrm>
            <a:off x="5103175" y="1067625"/>
            <a:ext cx="3827974" cy="300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50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2" y="706412"/>
            <a:ext cx="4076775" cy="37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600" y="598812"/>
            <a:ext cx="4451503" cy="39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3750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675" y="587175"/>
            <a:ext cx="6735099" cy="38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3750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>
            <p:ph idx="4294967295" type="title"/>
          </p:nvPr>
        </p:nvSpPr>
        <p:spPr>
          <a:xfrm>
            <a:off x="257838" y="5118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Timer System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50" y="547988"/>
            <a:ext cx="2049449" cy="40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175" y="3215950"/>
            <a:ext cx="5192474" cy="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175" y="-11225"/>
            <a:ext cx="9814349" cy="51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998">
            <a:off x="392275" y="692263"/>
            <a:ext cx="1315275" cy="184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">
            <a:off x="1005651" y="599272"/>
            <a:ext cx="1315275" cy="18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99998">
            <a:off x="6125049" y="660971"/>
            <a:ext cx="1315275" cy="1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99998">
            <a:off x="3297076" y="2620074"/>
            <a:ext cx="1315275" cy="18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99993">
            <a:off x="1710375" y="692275"/>
            <a:ext cx="1315275" cy="184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3150" y="2557431"/>
            <a:ext cx="1315275" cy="184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99998">
            <a:off x="4608449" y="2696274"/>
            <a:ext cx="1315275" cy="184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5850" y="584775"/>
            <a:ext cx="1315275" cy="184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899998">
            <a:off x="7412950" y="723600"/>
            <a:ext cx="1315275" cy="18413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 txBox="1"/>
          <p:nvPr/>
        </p:nvSpPr>
        <p:spPr>
          <a:xfrm>
            <a:off x="6312925" y="2579700"/>
            <a:ext cx="2349000" cy="137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⇑</a:t>
            </a:r>
            <a:b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</a:br>
            <a: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Karty Obrony I-III tier</a:t>
            </a:r>
            <a:endParaRPr b="1" sz="23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488787" y="2579700"/>
            <a:ext cx="2349000" cy="137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⇑</a:t>
            </a:r>
            <a:b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</a:br>
            <a: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Karty Ataku I-III tier</a:t>
            </a:r>
            <a:endParaRPr b="1" sz="23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3309499" y="1115014"/>
            <a:ext cx="2531700" cy="15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Karty Poruszania I-III tier</a:t>
            </a:r>
            <a:b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</a:br>
            <a:r>
              <a:rPr b="1" lang="pl" sz="2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⇓</a:t>
            </a:r>
            <a:endParaRPr b="1" sz="23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3" name="Google Shape;303;p45"/>
          <p:cNvSpPr txBox="1"/>
          <p:nvPr>
            <p:ph type="title"/>
          </p:nvPr>
        </p:nvSpPr>
        <p:spPr>
          <a:xfrm>
            <a:off x="257838" y="5118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Grafika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2632663" y="490400"/>
            <a:ext cx="3878700" cy="91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Przykłady</a:t>
            </a:r>
            <a:endParaRPr b="1" sz="33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749" y="1375675"/>
            <a:ext cx="2420387" cy="31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25" y="1375675"/>
            <a:ext cx="2378703" cy="31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5738" y="1384850"/>
            <a:ext cx="2378699" cy="314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37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/>
        <p:spPr>
          <a:xfrm>
            <a:off x="1357138" y="-590700"/>
            <a:ext cx="6429726" cy="571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59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Koncepcja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561650"/>
            <a:ext cx="51342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ess Start 2P"/>
              <a:buChar char="●"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 turowa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ess Start 2P"/>
              <a:buChar char="●"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Roguelike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ess Start 2P"/>
              <a:buChar char="●"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Karty i itemy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ess Start 2P"/>
              <a:buChar char="●"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Mechanika timera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ess Start 2P"/>
              <a:buChar char="●"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Generacja losowego dungeonu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661" y="1164950"/>
            <a:ext cx="2904014" cy="3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37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 txBox="1"/>
          <p:nvPr>
            <p:ph idx="4294967295" type="title"/>
          </p:nvPr>
        </p:nvSpPr>
        <p:spPr>
          <a:xfrm>
            <a:off x="311700" y="4831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Minimapa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25" name="Google Shape;325;p48" title="mm.gif"/>
          <p:cNvPicPr preferRelativeResize="0"/>
          <p:nvPr/>
        </p:nvPicPr>
        <p:blipFill/>
        <p:spPr>
          <a:xfrm>
            <a:off x="878713" y="1022775"/>
            <a:ext cx="7386573" cy="35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/>
          <p:nvPr/>
        </p:nvSpPr>
        <p:spPr>
          <a:xfrm>
            <a:off x="5726400" y="1022775"/>
            <a:ext cx="2538900" cy="147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37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/>
        <p:spPr>
          <a:xfrm>
            <a:off x="819250" y="1063750"/>
            <a:ext cx="7505552" cy="3477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idx="4294967295" type="title"/>
          </p:nvPr>
        </p:nvSpPr>
        <p:spPr>
          <a:xfrm>
            <a:off x="311725" y="540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Event enemy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311700" y="4910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Tutorial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125" y="962012"/>
            <a:ext cx="6503726" cy="362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541450" y="445025"/>
            <a:ext cx="761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Ręka i talia</a:t>
            </a:r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75" y="1344699"/>
            <a:ext cx="3751500" cy="20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00" y="2571750"/>
            <a:ext cx="3799451" cy="19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/>
          <p:nvPr/>
        </p:nvSpPr>
        <p:spPr>
          <a:xfrm rot="-1159018">
            <a:off x="5724237" y="3850454"/>
            <a:ext cx="271166" cy="880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7092887" y="3720171"/>
            <a:ext cx="271200" cy="87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294825" y="3371875"/>
            <a:ext cx="699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Ręka</a:t>
            </a:r>
            <a:endParaRPr sz="1000"/>
          </a:p>
        </p:txBody>
      </p:sp>
      <p:sp>
        <p:nvSpPr>
          <p:cNvPr id="351" name="Google Shape;351;p51"/>
          <p:cNvSpPr txBox="1"/>
          <p:nvPr>
            <p:ph type="title"/>
          </p:nvPr>
        </p:nvSpPr>
        <p:spPr>
          <a:xfrm>
            <a:off x="5667275" y="2283300"/>
            <a:ext cx="21027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Dobranie karty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437375" y="48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Użycie karty i historia</a:t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000" y="2975475"/>
            <a:ext cx="14001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1963" y="1352550"/>
            <a:ext cx="12382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246" y="1175250"/>
            <a:ext cx="12382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>
            <p:ph type="title"/>
          </p:nvPr>
        </p:nvSpPr>
        <p:spPr>
          <a:xfrm>
            <a:off x="2240200" y="2550600"/>
            <a:ext cx="1458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Obrażenia</a:t>
            </a:r>
            <a:endParaRPr sz="1000"/>
          </a:p>
        </p:txBody>
      </p:sp>
      <p:sp>
        <p:nvSpPr>
          <p:cNvPr id="361" name="Google Shape;361;p52"/>
          <p:cNvSpPr txBox="1"/>
          <p:nvPr>
            <p:ph type="title"/>
          </p:nvPr>
        </p:nvSpPr>
        <p:spPr>
          <a:xfrm>
            <a:off x="2240200" y="4049475"/>
            <a:ext cx="12384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Leczenia</a:t>
            </a:r>
            <a:endParaRPr sz="1000"/>
          </a:p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5839550" y="4185150"/>
            <a:ext cx="12384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Historia</a:t>
            </a:r>
            <a:endParaRPr sz="1000"/>
          </a:p>
        </p:txBody>
      </p:sp>
      <p:sp>
        <p:nvSpPr>
          <p:cNvPr id="363" name="Google Shape;363;p52"/>
          <p:cNvSpPr txBox="1"/>
          <p:nvPr/>
        </p:nvSpPr>
        <p:spPr>
          <a:xfrm>
            <a:off x="2872450" y="2755775"/>
            <a:ext cx="5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Interakcja kursora z mapą</a:t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75" y="1543050"/>
            <a:ext cx="1962150" cy="102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76275" endA="0" endPos="30000" fadeDir="5400012" kx="0" rotWithShape="0" algn="bl" stPos="0" sy="-100000" ky="0"/>
          </a:effectLst>
        </p:spPr>
      </p:pic>
      <p:pic>
        <p:nvPicPr>
          <p:cNvPr id="370" name="Google Shape;37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750" y="3097075"/>
            <a:ext cx="1905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9000" y="1152475"/>
            <a:ext cx="5167759" cy="31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3"/>
          <p:cNvSpPr txBox="1"/>
          <p:nvPr>
            <p:ph type="title"/>
          </p:nvPr>
        </p:nvSpPr>
        <p:spPr>
          <a:xfrm>
            <a:off x="1102350" y="4325088"/>
            <a:ext cx="1458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Interakcja</a:t>
            </a:r>
            <a:endParaRPr sz="1000"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582775" y="4325100"/>
            <a:ext cx="4600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Generowanie nakładek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/>
          <p:nvPr>
            <p:ph type="title"/>
          </p:nvPr>
        </p:nvSpPr>
        <p:spPr>
          <a:xfrm>
            <a:off x="518400" y="467025"/>
            <a:ext cx="81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Zasięg</a:t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679" y="1089629"/>
            <a:ext cx="2705540" cy="27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 txBox="1"/>
          <p:nvPr>
            <p:ph type="title"/>
          </p:nvPr>
        </p:nvSpPr>
        <p:spPr>
          <a:xfrm>
            <a:off x="3501450" y="3922000"/>
            <a:ext cx="1458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Zasięg = 2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type="title"/>
          </p:nvPr>
        </p:nvSpPr>
        <p:spPr>
          <a:xfrm>
            <a:off x="514775" y="415750"/>
            <a:ext cx="76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Ruch za pomocą myszy</a:t>
            </a:r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75" y="1370150"/>
            <a:ext cx="3989900" cy="25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725" y="1370150"/>
            <a:ext cx="3989901" cy="254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>
            <p:ph type="title"/>
          </p:nvPr>
        </p:nvSpPr>
        <p:spPr>
          <a:xfrm>
            <a:off x="311700" y="4910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AI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94" name="Google Shape;39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00" y="1344600"/>
            <a:ext cx="4273401" cy="28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900" y="1344600"/>
            <a:ext cx="4273401" cy="28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4910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</a:t>
            </a: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amera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3138"/>
            <a:ext cx="4345775" cy="26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50" y="1553150"/>
            <a:ext cx="3922575" cy="26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55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Inspiracja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810988" y="2511075"/>
            <a:ext cx="21003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Metal Gear Ac1d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5" y="1174450"/>
            <a:ext cx="2687427" cy="13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075" y="1174438"/>
            <a:ext cx="2687425" cy="13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/>
        </p:nvSpPr>
        <p:spPr>
          <a:xfrm>
            <a:off x="3783675" y="2517400"/>
            <a:ext cx="1678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Card Hunter</a:t>
            </a:r>
            <a:endParaRPr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725" y="1174450"/>
            <a:ext cx="2585850" cy="13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6244650" y="2508150"/>
            <a:ext cx="217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Binding of Isaac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7075" y="3000750"/>
            <a:ext cx="2687424" cy="13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1990625" y="4334450"/>
            <a:ext cx="21003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Into The Breach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4975" y="3000750"/>
            <a:ext cx="2687425" cy="13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5359585" y="4353500"/>
            <a:ext cx="16782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pl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Tiny Rouges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8"/>
          <p:cNvSpPr txBox="1"/>
          <p:nvPr>
            <p:ph type="title"/>
          </p:nvPr>
        </p:nvSpPr>
        <p:spPr>
          <a:xfrm>
            <a:off x="311700" y="4910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</a:t>
            </a: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amera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12" name="Google Shape;41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413" name="Google Shape;4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19850"/>
            <a:ext cx="4322475" cy="28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175" y="1419850"/>
            <a:ext cx="4198125" cy="28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175" y="-11225"/>
            <a:ext cx="9814349" cy="51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54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Wyniki i opinie graczy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1" name="Google Shape;421;p59"/>
          <p:cNvSpPr txBox="1"/>
          <p:nvPr>
            <p:ph idx="1" type="body"/>
          </p:nvPr>
        </p:nvSpPr>
        <p:spPr>
          <a:xfrm>
            <a:off x="311700" y="1174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Nastawienie raczej pozytywne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Trudności w </a:t>
            </a: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zapamiętaniu</a:t>
            </a: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co i jak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Powtarzające się lub sprzeczne sugestie (np. sposób poruszania się)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Gra była czasami niemożliwa do przejścia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Początkowo słaby przekaz </a:t>
            </a: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informacji</a:t>
            </a: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między grą, a graczem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>
            <p:ph type="title"/>
          </p:nvPr>
        </p:nvSpPr>
        <p:spPr>
          <a:xfrm>
            <a:off x="311700" y="445025"/>
            <a:ext cx="8520600" cy="4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2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Dyskusja</a:t>
            </a:r>
            <a:endParaRPr sz="282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>
            <p:ph type="title"/>
          </p:nvPr>
        </p:nvSpPr>
        <p:spPr>
          <a:xfrm>
            <a:off x="311700" y="531150"/>
            <a:ext cx="8520600" cy="9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Wyzwania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311700" y="1532375"/>
            <a:ext cx="85206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Organizacja pracy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Tworzenie czytelnego kodu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Łączenie systemów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Brak grafika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Małe doświadczenie z game </a:t>
            </a: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developmentem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Ograniczony czas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Wypalenie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175" y="-11225"/>
            <a:ext cx="9814349" cy="51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2"/>
          <p:cNvSpPr txBox="1"/>
          <p:nvPr>
            <p:ph type="title"/>
          </p:nvPr>
        </p:nvSpPr>
        <p:spPr>
          <a:xfrm>
            <a:off x="311700" y="51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Potencjalne ulepszenia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41" name="Google Shape;441;p62"/>
          <p:cNvSpPr txBox="1"/>
          <p:nvPr>
            <p:ph idx="1" type="body"/>
          </p:nvPr>
        </p:nvSpPr>
        <p:spPr>
          <a:xfrm>
            <a:off x="311700" y="118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Więcej </a:t>
            </a: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przedmiotów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Więcej kart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Bardziej dopracowane questy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Więcej animacji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Hub/Lobby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Różne rodzaje przeciwników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Kooperacja (daleka przyszłość)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●"/>
            </a:pPr>
            <a:r>
              <a:rPr lang="pl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Poprawienie bugów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0900" y="-11225"/>
            <a:ext cx="9814349" cy="51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>
            <p:ph type="title"/>
          </p:nvPr>
        </p:nvSpPr>
        <p:spPr>
          <a:xfrm>
            <a:off x="311700" y="51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Podsumowanie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48" name="Google Shape;448;p63"/>
          <p:cNvSpPr txBox="1"/>
          <p:nvPr>
            <p:ph idx="1" type="body"/>
          </p:nvPr>
        </p:nvSpPr>
        <p:spPr>
          <a:xfrm>
            <a:off x="219425" y="1173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ess Start 2P"/>
              <a:buChar char="●"/>
            </a:pPr>
            <a:r>
              <a:rPr lang="pl" sz="17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Większość mechanik zaimplementowana</a:t>
            </a:r>
            <a:endParaRPr sz="17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ess Start 2P"/>
              <a:buChar char="●"/>
            </a:pPr>
            <a:r>
              <a:rPr lang="pl" sz="17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Akceptowalny grywalny game loop</a:t>
            </a:r>
            <a:endParaRPr sz="17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ess Start 2P"/>
              <a:buChar char="●"/>
            </a:pPr>
            <a:r>
              <a:rPr lang="pl" sz="17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Rozwiązanie większości napotkanych problemów</a:t>
            </a:r>
            <a:endParaRPr sz="17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175" y="-11225"/>
            <a:ext cx="9814349" cy="51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4"/>
          <p:cNvSpPr txBox="1"/>
          <p:nvPr>
            <p:ph type="title"/>
          </p:nvPr>
        </p:nvSpPr>
        <p:spPr>
          <a:xfrm>
            <a:off x="2284950" y="752850"/>
            <a:ext cx="4574100" cy="1818900"/>
          </a:xfrm>
          <a:prstGeom prst="rect">
            <a:avLst/>
          </a:prstGeom>
          <a:effectLst>
            <a:outerShdw blurRad="200025" rotWithShape="0" algn="bl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solidFill>
                  <a:srgbClr val="F3F3F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Dziękujemy</a:t>
            </a:r>
            <a:br>
              <a:rPr lang="pl" sz="3440">
                <a:solidFill>
                  <a:srgbClr val="F3F3F3"/>
                </a:solidFill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pl" sz="3440">
                <a:solidFill>
                  <a:srgbClr val="F3F3F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za </a:t>
            </a:r>
            <a:br>
              <a:rPr lang="pl" sz="3440">
                <a:solidFill>
                  <a:srgbClr val="F3F3F3"/>
                </a:solidFill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pl" sz="3440">
                <a:solidFill>
                  <a:srgbClr val="F3F3F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uwagę</a:t>
            </a:r>
            <a:endParaRPr sz="3440">
              <a:solidFill>
                <a:srgbClr val="F3F3F3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550" y="2571750"/>
            <a:ext cx="1818902" cy="18189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7750" y="2570400"/>
            <a:ext cx="764275" cy="76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7" name="Google Shape;45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2025" y="3638788"/>
            <a:ext cx="669900" cy="6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8" name="Google Shape;45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859050" y="2569050"/>
            <a:ext cx="766975" cy="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9" name="Google Shape;459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092075" y="3590238"/>
            <a:ext cx="766975" cy="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175" y="-11225"/>
            <a:ext cx="9814349" cy="51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 &amp; A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>
            <p:ph type="title"/>
          </p:nvPr>
        </p:nvSpPr>
        <p:spPr>
          <a:xfrm>
            <a:off x="2260675" y="401075"/>
            <a:ext cx="4540500" cy="6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Technologie</a:t>
            </a:r>
            <a:endParaRPr sz="2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75" y="2935300"/>
            <a:ext cx="2409523" cy="1355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32"/>
          <p:cNvGrpSpPr/>
          <p:nvPr/>
        </p:nvGrpSpPr>
        <p:grpSpPr>
          <a:xfrm>
            <a:off x="976625" y="1532302"/>
            <a:ext cx="988977" cy="984271"/>
            <a:chOff x="1349125" y="1084463"/>
            <a:chExt cx="1386675" cy="1386687"/>
          </a:xfrm>
        </p:grpSpPr>
        <p:sp>
          <p:nvSpPr>
            <p:cNvPr id="187" name="Google Shape;187;p32"/>
            <p:cNvSpPr/>
            <p:nvPr/>
          </p:nvSpPr>
          <p:spPr>
            <a:xfrm>
              <a:off x="1437975" y="1137650"/>
              <a:ext cx="1209000" cy="1333500"/>
            </a:xfrm>
            <a:prstGeom prst="ellipse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88" name="Google Shape;18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9125" y="1084463"/>
              <a:ext cx="1386675" cy="1386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7238" y="1532295"/>
            <a:ext cx="2409525" cy="83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1175" y="1532300"/>
            <a:ext cx="984275" cy="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1175" y="3262425"/>
            <a:ext cx="984275" cy="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0146" y="2894480"/>
            <a:ext cx="1081551" cy="115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50" y="-12387"/>
            <a:ext cx="9811512" cy="516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373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Gameplay trailer (?)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88" y="559075"/>
            <a:ext cx="766975" cy="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66463" y="3842225"/>
            <a:ext cx="766975" cy="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0" y="3842225"/>
            <a:ext cx="766975" cy="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166475" y="559075"/>
            <a:ext cx="766975" cy="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33" title="gameplay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075" y="617254"/>
            <a:ext cx="6949286" cy="390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762" y="-11425"/>
            <a:ext cx="9811512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4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2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Rezultaty</a:t>
            </a:r>
            <a:endParaRPr sz="282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506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Menu główne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25" y="1154613"/>
            <a:ext cx="2854674" cy="16042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050" y="2834701"/>
            <a:ext cx="2854675" cy="160638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75" y="1152476"/>
            <a:ext cx="2854674" cy="160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95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Menu pauzy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54" y="1017713"/>
            <a:ext cx="2894076" cy="16765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151" y="2794500"/>
            <a:ext cx="2942186" cy="1676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526" y="1067849"/>
            <a:ext cx="2828800" cy="1676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Inwentarz</a:t>
            </a:r>
            <a:r>
              <a:rPr lang="pl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i ekwipunek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783" y="1214275"/>
            <a:ext cx="5478426" cy="3087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XRC jasny P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FFAB40"/>
      </a:accent2>
      <a:accent3>
        <a:srgbClr val="93C47D"/>
      </a:accent3>
      <a:accent4>
        <a:srgbClr val="8E7CC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XRC jasny P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